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8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2D8F-A8ED-4DEB-90AF-7184D10C8F4D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A5025BC-B9FB-49B3-B4A9-BF7908B7C85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2D8F-A8ED-4DEB-90AF-7184D10C8F4D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25BC-B9FB-49B3-B4A9-BF7908B7C85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2D8F-A8ED-4DEB-90AF-7184D10C8F4D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25BC-B9FB-49B3-B4A9-BF7908B7C85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2D8F-A8ED-4DEB-90AF-7184D10C8F4D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A5025BC-B9FB-49B3-B4A9-BF7908B7C85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2D8F-A8ED-4DEB-90AF-7184D10C8F4D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25BC-B9FB-49B3-B4A9-BF7908B7C854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2D8F-A8ED-4DEB-90AF-7184D10C8F4D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25BC-B9FB-49B3-B4A9-BF7908B7C85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2D8F-A8ED-4DEB-90AF-7184D10C8F4D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A5025BC-B9FB-49B3-B4A9-BF7908B7C854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2D8F-A8ED-4DEB-90AF-7184D10C8F4D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25BC-B9FB-49B3-B4A9-BF7908B7C85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2D8F-A8ED-4DEB-90AF-7184D10C8F4D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25BC-B9FB-49B3-B4A9-BF7908B7C85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2D8F-A8ED-4DEB-90AF-7184D10C8F4D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25BC-B9FB-49B3-B4A9-BF7908B7C854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2D8F-A8ED-4DEB-90AF-7184D10C8F4D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5025BC-B9FB-49B3-B4A9-BF7908B7C854}" type="slidenum">
              <a:rPr lang="cs-CZ" smtClean="0"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5142D8F-A8ED-4DEB-90AF-7184D10C8F4D}" type="datetimeFigureOut">
              <a:rPr lang="cs-CZ" smtClean="0"/>
              <a:t>30.4.2015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A5025BC-B9FB-49B3-B4A9-BF7908B7C854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1.Květen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51520" y="5445224"/>
            <a:ext cx="8458200" cy="914400"/>
          </a:xfrm>
        </p:spPr>
        <p:txBody>
          <a:bodyPr/>
          <a:lstStyle/>
          <a:p>
            <a:r>
              <a:rPr lang="cs-CZ" dirty="0" smtClean="0"/>
              <a:t>Vypracoval:Jakub Hrušovský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9219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124744"/>
            <a:ext cx="8686800" cy="4525963"/>
          </a:xfrm>
        </p:spPr>
        <p:txBody>
          <a:bodyPr>
            <a:normAutofit fontScale="40000" lnSpcReduction="20000"/>
          </a:bodyPr>
          <a:lstStyle/>
          <a:p>
            <a:r>
              <a:rPr lang="cs-CZ" b="1" dirty="0"/>
              <a:t>1. květen - 1.máj</a:t>
            </a:r>
          </a:p>
          <a:p>
            <a:r>
              <a:rPr lang="cs-CZ" b="1" dirty="0"/>
              <a:t>1. květen</a:t>
            </a:r>
            <a:r>
              <a:rPr lang="cs-CZ" dirty="0"/>
              <a:t> patří v České republice ke státem vyhlášeným svátečním dnům a zároveň představuje den pracovního klidu. Význam tohoto dne spočívá v </a:t>
            </a:r>
            <a:r>
              <a:rPr lang="cs-CZ" b="1" dirty="0"/>
              <a:t>připomenutí svátku práce</a:t>
            </a:r>
            <a:r>
              <a:rPr lang="cs-CZ" dirty="0"/>
              <a:t>. Z historického pohledu se jedná o mezinárodní dělnický svátek. </a:t>
            </a:r>
            <a:r>
              <a:rPr lang="cs-CZ" b="1" dirty="0"/>
              <a:t>Upomíná na vypuknutí stávky amerických dělníků v Chicagu dne 1. května 1886</a:t>
            </a:r>
            <a:r>
              <a:rPr lang="cs-CZ" dirty="0"/>
              <a:t>. Místní dělníci se tehdy snažili formou protestu prosadit </a:t>
            </a:r>
            <a:r>
              <a:rPr lang="cs-CZ" b="1" dirty="0"/>
              <a:t>osmihodinovou pracovní dobu</a:t>
            </a:r>
            <a:r>
              <a:rPr lang="cs-CZ" dirty="0"/>
              <a:t>. Celá iniciativa vyvrcholila známou Chicagskou tragédií, při které došlo k ozbrojenému střetu mezi stávkujícími a policií. Demonstrací se tehdy napříč USA zúčastnilo až 500 tisíc dělníků. 4. května během demonstrace explodovala na chicagském tržišti bomba, nastražená anarchisty. Ta způsobila ztrátu na životech několika lidí. Vůbec poprvé v historii se Svátek práce celostátně slavil 1. května 1888 v USA.</a:t>
            </a:r>
          </a:p>
          <a:p>
            <a:r>
              <a:rPr lang="cs-CZ" dirty="0"/>
              <a:t>V roce 1889 schválila 1. květen jako svátek všech pracujících Druhá internacionála (mezinárodní organizace socialistů) na návrh francouzských socialistů. Oslavovat jej začalo i nacistické Německo, byť tento svátek původně Adolf Hitler odmítal. V českých zemích si jej lidé poprvé připomněli o čtyři roky později shromážděním na Střeleckém ostrově v Praze. Za vlády komunistického režimu patřil </a:t>
            </a:r>
            <a:r>
              <a:rPr lang="cs-CZ" b="1" dirty="0"/>
              <a:t>1. máj</a:t>
            </a:r>
            <a:r>
              <a:rPr lang="cs-CZ" dirty="0"/>
              <a:t> k nejdůležitějším dnům v roce, během nějž se pořádaly </a:t>
            </a:r>
            <a:r>
              <a:rPr lang="cs-CZ" b="1" dirty="0"/>
              <a:t>masové prvomájové průvody</a:t>
            </a:r>
            <a:r>
              <a:rPr lang="cs-CZ" dirty="0"/>
              <a:t>, často před tribunou s místními komunistickými předáky. Negativem této akce byl fakt, že účast na průvodech byla nevyřčeně povinná a nadřízení a učitelé měli dohlížet nad jejím plněním.</a:t>
            </a:r>
          </a:p>
          <a:p>
            <a:r>
              <a:rPr lang="cs-CZ" dirty="0"/>
              <a:t>V západní Evropě měl v době ještě nedávno minulé 1. květen další zajímavý rozměr, kdy symbolizoval </a:t>
            </a:r>
            <a:r>
              <a:rPr lang="cs-CZ" b="1" dirty="0"/>
              <a:t>začátek jarní setby</a:t>
            </a:r>
            <a:r>
              <a:rPr lang="cs-CZ" dirty="0"/>
              <a:t> a byl zasvěcen bohu slunce a plodnosti. I v současnosti je tento svátek tradičně příležitostí k </a:t>
            </a:r>
            <a:r>
              <a:rPr lang="cs-CZ" b="1" dirty="0"/>
              <a:t>setkání různých ideově odlišných skupin</a:t>
            </a:r>
            <a:r>
              <a:rPr lang="cs-CZ" dirty="0"/>
              <a:t>, které jej využívají k veřejným manifestacím svého vztahu k sociální politice státu. Svátek práce je 1. května slaven v mnoha zemích po celé Evropě. Ve Spojených státech amerických a v Kanadě (Labor Day) pak připadá na první pondělí v září.</a:t>
            </a:r>
          </a:p>
          <a:p>
            <a:r>
              <a:rPr lang="cs-CZ" dirty="0"/>
              <a:t>První máj bývá však spojován i s jinou </a:t>
            </a:r>
            <a:r>
              <a:rPr lang="cs-CZ" b="1" dirty="0"/>
              <a:t>pohanskou tradicí</a:t>
            </a:r>
            <a:r>
              <a:rPr lang="cs-CZ" dirty="0"/>
              <a:t>. Dle lidového zvyku bude </a:t>
            </a:r>
            <a:r>
              <a:rPr lang="cs-CZ" b="1" dirty="0"/>
              <a:t>žena, políbená v tento den pod rozkvetlou třešní celý rok krásná a přitažlivá</a:t>
            </a:r>
            <a:r>
              <a:rPr lang="cs-CZ" dirty="0"/>
              <a:t>. Již tradičně tak v první májový den zaplní desítky zamilovaných dvojic třešňové aleje či jiná romantická místa (např.: pražský Petřín), aby zde dostály zlidovělým obyčejům a zajistily si štěstí i lásku do dalšího roku. Proto ani Vy nezůstávejte svým drahým polovičkám nic dlužni a v den „třešňové“ lásky se vydejte na zamilovanou procházku do probouzející se přírody!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8853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Děkuji za pozornost :D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674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</TotalTime>
  <Words>438</Words>
  <Application>Microsoft Office PowerPoint</Application>
  <PresentationFormat>Předvádění na obrazovce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4" baseType="lpstr">
      <vt:lpstr>Cesta</vt:lpstr>
      <vt:lpstr>1.Květen</vt:lpstr>
      <vt:lpstr>Prezentace aplikace PowerPoint</vt:lpstr>
      <vt:lpstr>Děkuji za pozornost :D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1.Květen</dc:title>
  <dc:creator>Hrušovský Jakub</dc:creator>
  <cp:lastModifiedBy>Hrušovský Jakub</cp:lastModifiedBy>
  <cp:revision>1</cp:revision>
  <dcterms:created xsi:type="dcterms:W3CDTF">2015-04-30T09:30:28Z</dcterms:created>
  <dcterms:modified xsi:type="dcterms:W3CDTF">2015-04-30T09:39:13Z</dcterms:modified>
</cp:coreProperties>
</file>